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int" charset="1" panose="00000000000000000000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Medium" charset="1" panose="00000600000000000000"/>
      <p:regular r:id="rId17"/>
    </p:embeddedFont>
    <p:embeddedFont>
      <p:font typeface="Open Sauce Medium Italics" charset="1" panose="00000600000000000000"/>
      <p:regular r:id="rId18"/>
    </p:embeddedFont>
    <p:embeddedFont>
      <p:font typeface="Open Sauce Semi-Bold" charset="1" panose="00000700000000000000"/>
      <p:regular r:id="rId19"/>
    </p:embeddedFont>
    <p:embeddedFont>
      <p:font typeface="Open Sauce Semi-Bold Italics" charset="1" panose="00000700000000000000"/>
      <p:regular r:id="rId20"/>
    </p:embeddedFont>
    <p:embeddedFont>
      <p:font typeface="Open Sauce Heavy" charset="1" panose="00000A00000000000000"/>
      <p:regular r:id="rId21"/>
    </p:embeddedFont>
    <p:embeddedFont>
      <p:font typeface="Open Sauce Heavy Italics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03.png" Type="http://schemas.openxmlformats.org/officeDocument/2006/relationships/image"/><Relationship Id="rId16" Target="../media/image10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slide2.xml" Type="http://schemas.openxmlformats.org/officeDocument/2006/relationships/slide"/><Relationship Id="rId2" Target="../media/image100.png" Type="http://schemas.openxmlformats.org/officeDocument/2006/relationships/image"/><Relationship Id="rId20" Target="../media/image105.png" Type="http://schemas.openxmlformats.org/officeDocument/2006/relationships/image"/><Relationship Id="rId21" Target="../media/image106.png" Type="http://schemas.openxmlformats.org/officeDocument/2006/relationships/image"/><Relationship Id="rId22" Target="../media/image107.svg" Type="http://schemas.openxmlformats.org/officeDocument/2006/relationships/image"/><Relationship Id="rId23" Target="../media/image108.png" Type="http://schemas.openxmlformats.org/officeDocument/2006/relationships/image"/><Relationship Id="rId24" Target="../media/image109.png" Type="http://schemas.openxmlformats.org/officeDocument/2006/relationships/image"/><Relationship Id="rId3" Target="../media/image101.svg" Type="http://schemas.openxmlformats.org/officeDocument/2006/relationships/image"/><Relationship Id="rId4" Target="../media/image10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03.png" Type="http://schemas.openxmlformats.org/officeDocument/2006/relationships/image"/><Relationship Id="rId16" Target="../media/image10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slide2.xml" Type="http://schemas.openxmlformats.org/officeDocument/2006/relationships/slide"/><Relationship Id="rId2" Target="../media/image100.png" Type="http://schemas.openxmlformats.org/officeDocument/2006/relationships/image"/><Relationship Id="rId20" Target="../media/image106.png" Type="http://schemas.openxmlformats.org/officeDocument/2006/relationships/image"/><Relationship Id="rId21" Target="../media/image107.svg" Type="http://schemas.openxmlformats.org/officeDocument/2006/relationships/image"/><Relationship Id="rId22" Target="../media/image111.png" Type="http://schemas.openxmlformats.org/officeDocument/2006/relationships/image"/><Relationship Id="rId23" Target="../media/image112.png" Type="http://schemas.openxmlformats.org/officeDocument/2006/relationships/image"/><Relationship Id="rId24" Target="../media/image113.png" Type="http://schemas.openxmlformats.org/officeDocument/2006/relationships/image"/><Relationship Id="rId25" Target="../media/image114.svg" Type="http://schemas.openxmlformats.org/officeDocument/2006/relationships/image"/><Relationship Id="rId26" Target="../media/image115.png" Type="http://schemas.openxmlformats.org/officeDocument/2006/relationships/image"/><Relationship Id="rId3" Target="../media/image101.svg" Type="http://schemas.openxmlformats.org/officeDocument/2006/relationships/image"/><Relationship Id="rId4" Target="../media/image1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03.png" Type="http://schemas.openxmlformats.org/officeDocument/2006/relationships/image"/><Relationship Id="rId15" Target="../media/image10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slide2.xml" Type="http://schemas.openxmlformats.org/officeDocument/2006/relationships/slide"/><Relationship Id="rId19" Target="../media/image106.png" Type="http://schemas.openxmlformats.org/officeDocument/2006/relationships/image"/><Relationship Id="rId2" Target="../media/image100.png" Type="http://schemas.openxmlformats.org/officeDocument/2006/relationships/image"/><Relationship Id="rId20" Target="../media/image107.svg" Type="http://schemas.openxmlformats.org/officeDocument/2006/relationships/image"/><Relationship Id="rId21" Target="../media/image116.png" Type="http://schemas.openxmlformats.org/officeDocument/2006/relationships/image"/><Relationship Id="rId22" Target="../media/image113.png" Type="http://schemas.openxmlformats.org/officeDocument/2006/relationships/image"/><Relationship Id="rId23" Target="../media/image114.svg" Type="http://schemas.openxmlformats.org/officeDocument/2006/relationships/image"/><Relationship Id="rId24" Target="../media/image117.png" Type="http://schemas.openxmlformats.org/officeDocument/2006/relationships/image"/><Relationship Id="rId3" Target="../media/image101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11" Target="slide2.xml" Type="http://schemas.openxmlformats.org/officeDocument/2006/relationships/slid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118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11" Target="slide2.xml" Type="http://schemas.openxmlformats.org/officeDocument/2006/relationships/slid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119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120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slide2.xml" Type="http://schemas.openxmlformats.org/officeDocument/2006/relationships/slide"/><Relationship Id="rId8" Target="../media/image1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11" Target="../media/image122.pn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63.png" Type="http://schemas.openxmlformats.org/officeDocument/2006/relationships/image"/><Relationship Id="rId20" Target="slide2.xml" Type="http://schemas.openxmlformats.org/officeDocument/2006/relationships/slid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63.png" Type="http://schemas.openxmlformats.org/officeDocument/2006/relationships/image"/><Relationship Id="rId20" Target="slide2.xml" Type="http://schemas.openxmlformats.org/officeDocument/2006/relationships/slid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25.png" Type="http://schemas.openxmlformats.org/officeDocument/2006/relationships/image"/><Relationship Id="rId15" Target="../media/image126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51.png" Type="http://schemas.openxmlformats.org/officeDocument/2006/relationships/image"/><Relationship Id="rId20" Target="../media/image74.png" Type="http://schemas.openxmlformats.org/officeDocument/2006/relationships/image"/><Relationship Id="rId21" Target="../media/image75.svg" Type="http://schemas.openxmlformats.org/officeDocument/2006/relationships/image"/><Relationship Id="rId22" Target="../media/image127.png" Type="http://schemas.openxmlformats.org/officeDocument/2006/relationships/image"/><Relationship Id="rId23" Target="../media/image128.svg" Type="http://schemas.openxmlformats.org/officeDocument/2006/relationships/image"/><Relationship Id="rId3" Target="../media/image5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3.png" Type="http://schemas.openxmlformats.org/officeDocument/2006/relationships/image"/><Relationship Id="rId7" Target="../media/image12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slide3.xml" Type="http://schemas.openxmlformats.org/officeDocument/2006/relationships/slide"/><Relationship Id="rId2" Target="../media/image33.jpeg" Type="http://schemas.openxmlformats.org/officeDocument/2006/relationships/image"/><Relationship Id="rId20" Target="slide5.xml" Type="http://schemas.openxmlformats.org/officeDocument/2006/relationships/slide"/><Relationship Id="rId21" Target="slide9.xml" Type="http://schemas.openxmlformats.org/officeDocument/2006/relationships/slide"/><Relationship Id="rId22" Target="slide17.xml" Type="http://schemas.openxmlformats.org/officeDocument/2006/relationships/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slide2.xml" Type="http://schemas.openxmlformats.org/officeDocument/2006/relationships/slid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50.jpe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11.png" Type="http://schemas.openxmlformats.org/officeDocument/2006/relationships/image"/><Relationship Id="rId25" Target="../media/image12.sv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5.png" Type="http://schemas.openxmlformats.org/officeDocument/2006/relationships/image"/><Relationship Id="rId2" Target="../media/image63.png" Type="http://schemas.openxmlformats.org/officeDocument/2006/relationships/image"/><Relationship Id="rId20" Target="../media/image56.sv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slide2.xml" Type="http://schemas.openxmlformats.org/officeDocument/2006/relationships/slid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16" Target="../media/image82.png" Type="http://schemas.openxmlformats.org/officeDocument/2006/relationships/image"/><Relationship Id="rId17" Target="../media/image8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71.jpeg" Type="http://schemas.openxmlformats.org/officeDocument/2006/relationships/image"/><Relationship Id="rId6" Target="../media/image72.jpeg" Type="http://schemas.openxmlformats.org/officeDocument/2006/relationships/image"/><Relationship Id="rId7" Target="../media/image73.jpe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89.png" Type="http://schemas.openxmlformats.org/officeDocument/2006/relationships/image"/><Relationship Id="rId17" Target="../media/image90.svg" Type="http://schemas.openxmlformats.org/officeDocument/2006/relationships/image"/><Relationship Id="rId18" Target="../media/image91.png" Type="http://schemas.openxmlformats.org/officeDocument/2006/relationships/image"/><Relationship Id="rId19" Target="../media/image92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86.png" Type="http://schemas.openxmlformats.org/officeDocument/2006/relationships/image"/><Relationship Id="rId9" Target="slide2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87.png" Type="http://schemas.openxmlformats.org/officeDocument/2006/relationships/image"/><Relationship Id="rId14" Target="../media/image88.svg" Type="http://schemas.openxmlformats.org/officeDocument/2006/relationships/image"/><Relationship Id="rId15" Target="../media/image89.png" Type="http://schemas.openxmlformats.org/officeDocument/2006/relationships/image"/><Relationship Id="rId16" Target="../media/image90.svg" Type="http://schemas.openxmlformats.org/officeDocument/2006/relationships/image"/><Relationship Id="rId17" Target="../media/image91.png" Type="http://schemas.openxmlformats.org/officeDocument/2006/relationships/image"/><Relationship Id="rId18" Target="../media/image92.svg" Type="http://schemas.openxmlformats.org/officeDocument/2006/relationships/image"/><Relationship Id="rId19" Target="slide2.xml" Type="http://schemas.openxmlformats.org/officeDocument/2006/relationships/slid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9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11" Target="slide2.xml" Type="http://schemas.openxmlformats.org/officeDocument/2006/relationships/slid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96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16" Target="../media/image82.png" Type="http://schemas.openxmlformats.org/officeDocument/2006/relationships/image"/><Relationship Id="rId17" Target="../media/image8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slide2.xml" Type="http://schemas.openxmlformats.org/officeDocument/2006/relationships/slide"/><Relationship Id="rId5" Target="../media/image97.jpeg" Type="http://schemas.openxmlformats.org/officeDocument/2006/relationships/image"/><Relationship Id="rId6" Target="../media/image98.jpeg" Type="http://schemas.openxmlformats.org/officeDocument/2006/relationships/image"/><Relationship Id="rId7" Target="../media/image99.jpe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2682" y="0"/>
            <a:ext cx="12755318" cy="7038333"/>
          </a:xfrm>
          <a:custGeom>
            <a:avLst/>
            <a:gdLst/>
            <a:ahLst/>
            <a:cxnLst/>
            <a:rect r="r" b="b" t="t" l="l"/>
            <a:pathLst>
              <a:path h="7038333" w="12755318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27292" y="-2005745"/>
            <a:ext cx="11705343" cy="8704519"/>
          </a:xfrm>
          <a:custGeom>
            <a:avLst/>
            <a:gdLst/>
            <a:ahLst/>
            <a:cxnLst/>
            <a:rect r="r" b="b" t="t" l="l"/>
            <a:pathLst>
              <a:path h="8704519" w="11705343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02451" y="4369989"/>
            <a:ext cx="6389981" cy="6389981"/>
          </a:xfrm>
          <a:custGeom>
            <a:avLst/>
            <a:gdLst/>
            <a:ahLst/>
            <a:cxnLst/>
            <a:rect r="r" b="b" t="t" l="l"/>
            <a:pathLst>
              <a:path h="6389981" w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0239" y="-393320"/>
            <a:ext cx="7445602" cy="5536820"/>
          </a:xfrm>
          <a:custGeom>
            <a:avLst/>
            <a:gdLst/>
            <a:ahLst/>
            <a:cxnLst/>
            <a:rect r="r" b="b" t="t" l="l"/>
            <a:pathLst>
              <a:path h="5536820" w="7445602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16875" y="1840000"/>
            <a:ext cx="15711969" cy="8788119"/>
            <a:chOff x="0" y="0"/>
            <a:chExt cx="20949292" cy="1171749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710582" y="1932246"/>
              <a:ext cx="18238710" cy="9785246"/>
              <a:chOff x="0" y="0"/>
              <a:chExt cx="3602708" cy="19328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286937" y="1703185"/>
              <a:ext cx="18238710" cy="9785246"/>
              <a:chOff x="0" y="0"/>
              <a:chExt cx="3602708" cy="19328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63291" y="1352472"/>
              <a:ext cx="18238710" cy="9785246"/>
              <a:chOff x="0" y="0"/>
              <a:chExt cx="3602708" cy="193288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77646" y="483062"/>
              <a:ext cx="18238710" cy="9785246"/>
              <a:chOff x="0" y="0"/>
              <a:chExt cx="3602708" cy="193288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8238710" cy="9785246"/>
              <a:chOff x="0" y="0"/>
              <a:chExt cx="3602708" cy="193288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204139" y="6234060"/>
            <a:ext cx="7445602" cy="5536820"/>
          </a:xfrm>
          <a:custGeom>
            <a:avLst/>
            <a:gdLst/>
            <a:ahLst/>
            <a:cxnLst/>
            <a:rect r="r" b="b" t="t" l="l"/>
            <a:pathLst>
              <a:path h="5536820" w="7445602">
                <a:moveTo>
                  <a:pt x="0" y="0"/>
                </a:moveTo>
                <a:lnTo>
                  <a:pt x="7445602" y="0"/>
                </a:lnTo>
                <a:lnTo>
                  <a:pt x="7445602" y="5536820"/>
                </a:lnTo>
                <a:lnTo>
                  <a:pt x="0" y="5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15392" cy="1937068"/>
              </a:xfrm>
              <a:custGeom>
                <a:avLst/>
                <a:gdLst/>
                <a:ahLst/>
                <a:cxnLst/>
                <a:rect r="r" b="b" t="t" l="l"/>
                <a:pathLst>
                  <a:path h="1937068" w="3615392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15392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3615392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97542" y="246005"/>
              <a:ext cx="375253" cy="375253"/>
            </a:xfrm>
            <a:custGeom>
              <a:avLst/>
              <a:gdLst/>
              <a:ahLst/>
              <a:cxnLst/>
              <a:rect r="r" b="b" t="t" l="l"/>
              <a:pathLst>
                <a:path h="375253" w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23081" y="4874328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23081" y="6318099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654501" y="236105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464264" y="6648922"/>
            <a:ext cx="7679630" cy="706756"/>
            <a:chOff x="0" y="0"/>
            <a:chExt cx="2022619" cy="18614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22619" cy="186142"/>
            </a:xfrm>
            <a:custGeom>
              <a:avLst/>
              <a:gdLst/>
              <a:ahLst/>
              <a:cxnLst/>
              <a:rect r="r" b="b" t="t" l="l"/>
              <a:pathLst>
                <a:path h="186142" w="2022619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272727"/>
                  </a:solidFill>
                  <a:latin typeface="Open Sauce Medium"/>
                </a:rPr>
                <a:t>CS4111 - Fall 2023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-539977">
            <a:off x="14522606" y="8782940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39977">
            <a:off x="17321604" y="8702789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996078" y="1605654"/>
            <a:ext cx="941698" cy="941698"/>
          </a:xfrm>
          <a:custGeom>
            <a:avLst/>
            <a:gdLst/>
            <a:ahLst/>
            <a:cxnLst/>
            <a:rect r="r" b="b" t="t" l="l"/>
            <a:pathLst>
              <a:path h="941698" w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761487" y="3132328"/>
            <a:ext cx="811489" cy="811489"/>
          </a:xfrm>
          <a:custGeom>
            <a:avLst/>
            <a:gdLst/>
            <a:ahLst/>
            <a:cxnLst/>
            <a:rect r="r" b="b" t="t" l="l"/>
            <a:pathLst>
              <a:path h="811489" w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539977">
            <a:off x="17020420" y="965859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539977">
            <a:off x="15508069" y="9365755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539977">
            <a:off x="15768714" y="839188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666466" y="3010644"/>
            <a:ext cx="1010742" cy="773677"/>
          </a:xfrm>
          <a:custGeom>
            <a:avLst/>
            <a:gdLst/>
            <a:ahLst/>
            <a:cxnLst/>
            <a:rect r="r" b="b" t="t" l="l"/>
            <a:pathLst>
              <a:path h="773677" w="1010742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9506367" y="7772001"/>
            <a:ext cx="1928116" cy="532861"/>
          </a:xfrm>
          <a:custGeom>
            <a:avLst/>
            <a:gdLst/>
            <a:ahLst/>
            <a:cxnLst/>
            <a:rect r="r" b="b" t="t" l="l"/>
            <a:pathLst>
              <a:path h="532861" w="1928116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539977">
            <a:off x="13711117" y="787476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3733907" y="2926874"/>
            <a:ext cx="10820185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50"/>
              </a:lnSpc>
            </a:pPr>
            <a:r>
              <a:rPr lang="en-US" sz="15000">
                <a:solidFill>
                  <a:srgbClr val="FFACC2"/>
                </a:solidFill>
                <a:latin typeface="Joint"/>
              </a:rPr>
              <a:t>SMART PARKING SYSTEM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3028129" y="4100651"/>
            <a:ext cx="1010742" cy="773677"/>
          </a:xfrm>
          <a:custGeom>
            <a:avLst/>
            <a:gdLst/>
            <a:ahLst/>
            <a:cxnLst/>
            <a:rect r="r" b="b" t="t" l="l"/>
            <a:pathLst>
              <a:path h="773677" w="1010742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2660474" y="1634229"/>
            <a:ext cx="966840" cy="966840"/>
          </a:xfrm>
          <a:custGeom>
            <a:avLst/>
            <a:gdLst/>
            <a:ahLst/>
            <a:cxnLst/>
            <a:rect r="r" b="b" t="t" l="l"/>
            <a:pathLst>
              <a:path h="966840" w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466928" y="7772001"/>
            <a:ext cx="1846169" cy="510214"/>
          </a:xfrm>
          <a:custGeom>
            <a:avLst/>
            <a:gdLst/>
            <a:ahLst/>
            <a:cxnLst/>
            <a:rect r="r" b="b" t="t" l="l"/>
            <a:pathLst>
              <a:path h="510214" w="1846169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5464264" y="6648922"/>
            <a:ext cx="706756" cy="706756"/>
          </a:xfrm>
          <a:custGeom>
            <a:avLst/>
            <a:gdLst/>
            <a:ahLst/>
            <a:cxnLst/>
            <a:rect r="r" b="b" t="t" l="l"/>
            <a:pathLst>
              <a:path h="706756" w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8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2981" y="7053369"/>
            <a:ext cx="6401247" cy="2548860"/>
          </a:xfrm>
          <a:custGeom>
            <a:avLst/>
            <a:gdLst/>
            <a:ahLst/>
            <a:cxnLst/>
            <a:rect r="r" b="b" t="t" l="l"/>
            <a:pathLst>
              <a:path h="2548860" w="6401247">
                <a:moveTo>
                  <a:pt x="0" y="0"/>
                </a:moveTo>
                <a:lnTo>
                  <a:pt x="6401247" y="0"/>
                </a:lnTo>
                <a:lnTo>
                  <a:pt x="6401247" y="2548860"/>
                </a:lnTo>
                <a:lnTo>
                  <a:pt x="0" y="254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91146" y="7718360"/>
            <a:ext cx="464300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CODE EXPLINATION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55383" y="483985"/>
            <a:ext cx="4755278" cy="3571101"/>
            <a:chOff x="0" y="0"/>
            <a:chExt cx="845566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-316" t="0" r="-31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4790" y="8613055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9977">
            <a:off x="16094086" y="9634462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9977">
            <a:off x="17582395" y="888935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77">
            <a:off x="16395270" y="8017778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39977">
            <a:off x="11672965" y="4826677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39977">
            <a:off x="10602126" y="363799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39977">
            <a:off x="7291231" y="517573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12528" y="1047928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22695" y="1047928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97986" y="229739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17041" y="1047928"/>
            <a:ext cx="2777973" cy="706756"/>
            <a:chOff x="0" y="0"/>
            <a:chExt cx="731647" cy="1861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9" action="ppaction://hlinksldjump"/>
                </a:rPr>
                <a:t>Back to table of content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859545" y="5959085"/>
            <a:ext cx="5190487" cy="3897932"/>
            <a:chOff x="0" y="0"/>
            <a:chExt cx="845566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20"/>
              <a:stretch>
                <a:fillRect l="0" t="-12856" r="0" b="-12856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3581275" y="8837208"/>
            <a:ext cx="1374486" cy="842185"/>
          </a:xfrm>
          <a:custGeom>
            <a:avLst/>
            <a:gdLst/>
            <a:ahLst/>
            <a:cxnLst/>
            <a:rect r="r" b="b" t="t" l="l"/>
            <a:pathLst>
              <a:path h="842185" w="1374486">
                <a:moveTo>
                  <a:pt x="0" y="0"/>
                </a:moveTo>
                <a:lnTo>
                  <a:pt x="1374486" y="0"/>
                </a:lnTo>
                <a:lnTo>
                  <a:pt x="1374486" y="842184"/>
                </a:lnTo>
                <a:lnTo>
                  <a:pt x="0" y="84218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398477" y="2167818"/>
            <a:ext cx="5461068" cy="4101133"/>
            <a:chOff x="0" y="0"/>
            <a:chExt cx="845566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992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23"/>
              <a:stretch>
                <a:fillRect l="0" t="-3473" r="0" b="-3473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-539977">
            <a:off x="5638983" y="5725329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1142191" y="2167818"/>
            <a:ext cx="5793145" cy="4350514"/>
            <a:chOff x="0" y="0"/>
            <a:chExt cx="845566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24"/>
              <a:stretch>
                <a:fillRect l="0" t="-903" r="0" b="-903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8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2981" y="7053369"/>
            <a:ext cx="6401247" cy="2548860"/>
          </a:xfrm>
          <a:custGeom>
            <a:avLst/>
            <a:gdLst/>
            <a:ahLst/>
            <a:cxnLst/>
            <a:rect r="r" b="b" t="t" l="l"/>
            <a:pathLst>
              <a:path h="2548860" w="6401247">
                <a:moveTo>
                  <a:pt x="0" y="0"/>
                </a:moveTo>
                <a:lnTo>
                  <a:pt x="6401247" y="0"/>
                </a:lnTo>
                <a:lnTo>
                  <a:pt x="6401247" y="2548860"/>
                </a:lnTo>
                <a:lnTo>
                  <a:pt x="0" y="254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91146" y="7718360"/>
            <a:ext cx="464300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CODE EXPLINATION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14858" y="483985"/>
            <a:ext cx="5595803" cy="4202315"/>
            <a:chOff x="0" y="0"/>
            <a:chExt cx="845566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0" t="-2175" r="0" b="-217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4790" y="8613055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9977">
            <a:off x="16094086" y="9634462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9977">
            <a:off x="17582395" y="888935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77">
            <a:off x="16395270" y="8017778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39977">
            <a:off x="11672965" y="4826677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39977">
            <a:off x="10602126" y="363799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39977">
            <a:off x="7291231" y="517573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17020" y="286554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927186" y="286554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97986" y="229739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17041" y="1047928"/>
            <a:ext cx="2777973" cy="706756"/>
            <a:chOff x="0" y="0"/>
            <a:chExt cx="731647" cy="1861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9" action="ppaction://hlinksldjump"/>
                </a:rPr>
                <a:t>Back to table of content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581275" y="8837208"/>
            <a:ext cx="1374486" cy="842185"/>
          </a:xfrm>
          <a:custGeom>
            <a:avLst/>
            <a:gdLst/>
            <a:ahLst/>
            <a:cxnLst/>
            <a:rect r="r" b="b" t="t" l="l"/>
            <a:pathLst>
              <a:path h="842185" w="1374486">
                <a:moveTo>
                  <a:pt x="0" y="0"/>
                </a:moveTo>
                <a:lnTo>
                  <a:pt x="1374486" y="0"/>
                </a:lnTo>
                <a:lnTo>
                  <a:pt x="1374486" y="842184"/>
                </a:lnTo>
                <a:lnTo>
                  <a:pt x="0" y="8421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398477" y="2269535"/>
            <a:ext cx="5461068" cy="4101133"/>
            <a:chOff x="0" y="0"/>
            <a:chExt cx="845566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992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22"/>
              <a:stretch>
                <a:fillRect l="-1188" t="0" r="-1188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-539977">
            <a:off x="5638983" y="5725329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1402981" y="2144844"/>
            <a:ext cx="5793145" cy="4350514"/>
            <a:chOff x="0" y="0"/>
            <a:chExt cx="845566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23"/>
              <a:stretch>
                <a:fillRect l="0" t="-7631" r="0" b="-7631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4955761" y="5876298"/>
            <a:ext cx="6447220" cy="4243443"/>
          </a:xfrm>
          <a:custGeom>
            <a:avLst/>
            <a:gdLst/>
            <a:ahLst/>
            <a:cxnLst/>
            <a:rect r="r" b="b" t="t" l="l"/>
            <a:pathLst>
              <a:path h="4243443" w="6447220">
                <a:moveTo>
                  <a:pt x="0" y="0"/>
                </a:moveTo>
                <a:lnTo>
                  <a:pt x="6447220" y="0"/>
                </a:lnTo>
                <a:lnTo>
                  <a:pt x="6447220" y="4243443"/>
                </a:lnTo>
                <a:lnTo>
                  <a:pt x="0" y="424344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102989" y="6906072"/>
            <a:ext cx="6152765" cy="2849702"/>
          </a:xfrm>
          <a:custGeom>
            <a:avLst/>
            <a:gdLst/>
            <a:ahLst/>
            <a:cxnLst/>
            <a:rect r="r" b="b" t="t" l="l"/>
            <a:pathLst>
              <a:path h="2849702" w="6152765">
                <a:moveTo>
                  <a:pt x="0" y="0"/>
                </a:moveTo>
                <a:lnTo>
                  <a:pt x="6152765" y="0"/>
                </a:lnTo>
                <a:lnTo>
                  <a:pt x="6152765" y="2849702"/>
                </a:lnTo>
                <a:lnTo>
                  <a:pt x="0" y="284970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8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2981" y="7053369"/>
            <a:ext cx="6401247" cy="2548860"/>
          </a:xfrm>
          <a:custGeom>
            <a:avLst/>
            <a:gdLst/>
            <a:ahLst/>
            <a:cxnLst/>
            <a:rect r="r" b="b" t="t" l="l"/>
            <a:pathLst>
              <a:path h="2548860" w="6401247">
                <a:moveTo>
                  <a:pt x="0" y="0"/>
                </a:moveTo>
                <a:lnTo>
                  <a:pt x="6401247" y="0"/>
                </a:lnTo>
                <a:lnTo>
                  <a:pt x="6401247" y="2548860"/>
                </a:lnTo>
                <a:lnTo>
                  <a:pt x="0" y="254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91146" y="7718360"/>
            <a:ext cx="464300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272727"/>
                </a:solidFill>
                <a:latin typeface="Joint"/>
              </a:rPr>
              <a:t>CODE EXPLINATION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4790" y="8613055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9977">
            <a:off x="16094086" y="9634462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9977">
            <a:off x="17582395" y="888935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9977">
            <a:off x="16395270" y="8017778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39977">
            <a:off x="11672965" y="4826677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39977">
            <a:off x="10602126" y="363799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39977">
            <a:off x="7291231" y="517573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17020" y="286554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27186" y="286554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97986" y="229739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17041" y="1047928"/>
            <a:ext cx="2777973" cy="706756"/>
            <a:chOff x="0" y="0"/>
            <a:chExt cx="731647" cy="1861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8" action="ppaction://hlinksldjump"/>
                </a:rPr>
                <a:t>Back to table of content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581275" y="8837208"/>
            <a:ext cx="1374486" cy="842185"/>
          </a:xfrm>
          <a:custGeom>
            <a:avLst/>
            <a:gdLst/>
            <a:ahLst/>
            <a:cxnLst/>
            <a:rect r="r" b="b" t="t" l="l"/>
            <a:pathLst>
              <a:path h="842185" w="1374486">
                <a:moveTo>
                  <a:pt x="0" y="0"/>
                </a:moveTo>
                <a:lnTo>
                  <a:pt x="1374486" y="0"/>
                </a:lnTo>
                <a:lnTo>
                  <a:pt x="1374486" y="842184"/>
                </a:lnTo>
                <a:lnTo>
                  <a:pt x="0" y="8421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776725" y="2271642"/>
            <a:ext cx="7915372" cy="5944256"/>
            <a:chOff x="0" y="0"/>
            <a:chExt cx="845566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992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21"/>
              <a:stretch>
                <a:fillRect l="0" t="-1469" r="0" b="-1469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-539977">
            <a:off x="8905120" y="741709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539821" y="1933364"/>
            <a:ext cx="6447220" cy="4243443"/>
          </a:xfrm>
          <a:custGeom>
            <a:avLst/>
            <a:gdLst/>
            <a:ahLst/>
            <a:cxnLst/>
            <a:rect r="r" b="b" t="t" l="l"/>
            <a:pathLst>
              <a:path h="4243443" w="6447220">
                <a:moveTo>
                  <a:pt x="0" y="0"/>
                </a:moveTo>
                <a:lnTo>
                  <a:pt x="6447220" y="0"/>
                </a:lnTo>
                <a:lnTo>
                  <a:pt x="6447220" y="4243443"/>
                </a:lnTo>
                <a:lnTo>
                  <a:pt x="0" y="42434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10887" y="3709208"/>
            <a:ext cx="6376154" cy="1883618"/>
          </a:xfrm>
          <a:custGeom>
            <a:avLst/>
            <a:gdLst/>
            <a:ahLst/>
            <a:cxnLst/>
            <a:rect r="r" b="b" t="t" l="l"/>
            <a:pathLst>
              <a:path h="1883618" w="6376154">
                <a:moveTo>
                  <a:pt x="0" y="0"/>
                </a:moveTo>
                <a:lnTo>
                  <a:pt x="6376154" y="0"/>
                </a:lnTo>
                <a:lnTo>
                  <a:pt x="6376154" y="1883618"/>
                </a:lnTo>
                <a:lnTo>
                  <a:pt x="0" y="188361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1369" y="1028700"/>
            <a:ext cx="10199183" cy="7659344"/>
            <a:chOff x="0" y="0"/>
            <a:chExt cx="845566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0" t="-342" r="0" b="-34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016435" y="6938320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9985" y="4616179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2" y="0"/>
                </a:lnTo>
                <a:lnTo>
                  <a:pt x="1107702" y="1107701"/>
                </a:lnTo>
                <a:lnTo>
                  <a:pt x="0" y="11077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1" action="ppaction://hlinksldjump"/>
                </a:rPr>
                <a:t>Back to table of content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368832" y="8101653"/>
            <a:ext cx="33488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"/>
              </a:rPr>
              <a:t>The circuit (turned on)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1369" y="1028700"/>
            <a:ext cx="10199183" cy="7659344"/>
            <a:chOff x="0" y="0"/>
            <a:chExt cx="845566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0" t="-1341" r="0" b="-134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016435" y="6938320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9985" y="4616179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2" y="0"/>
                </a:lnTo>
                <a:lnTo>
                  <a:pt x="1107702" y="1107701"/>
                </a:lnTo>
                <a:lnTo>
                  <a:pt x="0" y="11077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1" action="ppaction://hlinksldjump"/>
                </a:rPr>
                <a:t>Back to table of content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368832" y="8101653"/>
            <a:ext cx="33488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"/>
              </a:rPr>
              <a:t>The circuit (turned on)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77941" y="1794820"/>
            <a:ext cx="7866059" cy="5907224"/>
            <a:chOff x="0" y="0"/>
            <a:chExt cx="845566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0" t="-774" r="0" b="-77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7" action="ppaction://hlinksldjump"/>
                </a:rPr>
                <a:t>Back to table of content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93241" y="1794820"/>
            <a:ext cx="7866059" cy="5907224"/>
            <a:chOff x="0" y="0"/>
            <a:chExt cx="845566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8"/>
              <a:stretch>
                <a:fillRect l="0" t="-2657" r="0" b="-265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16435" y="6938320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9985" y="4616179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2" y="0"/>
                </a:lnTo>
                <a:lnTo>
                  <a:pt x="1107702" y="1107701"/>
                </a:lnTo>
                <a:lnTo>
                  <a:pt x="0" y="1107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0" action="ppaction://hlinksldjump"/>
                </a:rPr>
                <a:t>Back to table of content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961681" y="1028700"/>
            <a:ext cx="6540404" cy="7696404"/>
            <a:chOff x="0" y="0"/>
            <a:chExt cx="53962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11"/>
              <a:stretch>
                <a:fillRect l="0" t="-3034" r="0" b="-3034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1489E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368832" y="8101653"/>
            <a:ext cx="33488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"/>
              </a:rPr>
              <a:t>The serial monitor Output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72700" y="1766245"/>
            <a:ext cx="6810795" cy="380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RELATED WORK AND 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4101" y="783482"/>
            <a:ext cx="6944320" cy="8720037"/>
          </a:xfrm>
          <a:custGeom>
            <a:avLst/>
            <a:gdLst/>
            <a:ahLst/>
            <a:cxnLst/>
            <a:rect r="r" b="b" t="t" l="l"/>
            <a:pathLst>
              <a:path h="8720037" w="6944320">
                <a:moveTo>
                  <a:pt x="0" y="0"/>
                </a:moveTo>
                <a:lnTo>
                  <a:pt x="6944320" y="0"/>
                </a:lnTo>
                <a:lnTo>
                  <a:pt x="6944320" y="8720036"/>
                </a:lnTo>
                <a:lnTo>
                  <a:pt x="0" y="872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9977">
            <a:off x="7144879" y="8640984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9977">
            <a:off x="8249541" y="9090310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9977">
            <a:off x="5993836" y="815969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3673" y="5021658"/>
            <a:ext cx="955072" cy="955072"/>
          </a:xfrm>
          <a:custGeom>
            <a:avLst/>
            <a:gdLst/>
            <a:ahLst/>
            <a:cxnLst/>
            <a:rect r="r" b="b" t="t" l="l"/>
            <a:pathLst>
              <a:path h="955072" w="955072">
                <a:moveTo>
                  <a:pt x="0" y="0"/>
                </a:moveTo>
                <a:lnTo>
                  <a:pt x="955072" y="0"/>
                </a:lnTo>
                <a:lnTo>
                  <a:pt x="955072" y="955072"/>
                </a:lnTo>
                <a:lnTo>
                  <a:pt x="0" y="9550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39225" y="2842645"/>
            <a:ext cx="620411" cy="620411"/>
          </a:xfrm>
          <a:custGeom>
            <a:avLst/>
            <a:gdLst/>
            <a:ahLst/>
            <a:cxnLst/>
            <a:rect r="r" b="b" t="t" l="l"/>
            <a:pathLst>
              <a:path h="620411" w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4619" y="7493957"/>
            <a:ext cx="620411" cy="620411"/>
          </a:xfrm>
          <a:custGeom>
            <a:avLst/>
            <a:gdLst/>
            <a:ahLst/>
            <a:cxnLst/>
            <a:rect r="r" b="b" t="t" l="l"/>
            <a:pathLst>
              <a:path h="620411" w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9977">
            <a:off x="6596205" y="953963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31603" y="8481479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2" y="0"/>
                </a:lnTo>
                <a:lnTo>
                  <a:pt x="899212" y="899211"/>
                </a:lnTo>
                <a:lnTo>
                  <a:pt x="0" y="8992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31603" y="7352270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59636" y="8796762"/>
            <a:ext cx="2777973" cy="706756"/>
            <a:chOff x="0" y="0"/>
            <a:chExt cx="731647" cy="1861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20" action="ppaction://hlinksldjump"/>
                </a:rPr>
                <a:t>Back to table of content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75075" y="1894278"/>
            <a:ext cx="5709870" cy="6587201"/>
            <a:chOff x="0" y="0"/>
            <a:chExt cx="7613160" cy="878293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7613160" cy="994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73"/>
                </a:lnSpc>
                <a:spcBef>
                  <a:spcPct val="0"/>
                </a:spcBef>
              </a:pPr>
              <a:r>
                <a:rPr lang="en-US" sz="4894">
                  <a:solidFill>
                    <a:srgbClr val="FF9925"/>
                  </a:solidFill>
                  <a:latin typeface="Open Sauce Medium"/>
                </a:rPr>
                <a:t>Related Work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89228"/>
              <a:ext cx="7613160" cy="7393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8"/>
                </a:lnSpc>
              </a:pPr>
              <a:r>
                <a:rPr lang="en-US" sz="2463">
                  <a:solidFill>
                    <a:srgbClr val="272727"/>
                  </a:solidFill>
                  <a:latin typeface="Open Sauce Medium"/>
                </a:rPr>
                <a:t>Researchers and developers in smart parking solutions explore distance measurement and space detection systems. Examples include ultrasonic sensor-based systems, computer vision solutions, IoT-enabled setups, and mobile apps. The described concept uses ultrasonic sensors for a cost-effective solution, differing from others in its straightforward approach to monitoring parking space availability.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72700" y="1766245"/>
            <a:ext cx="6810795" cy="380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RELATED WORK AND 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4101" y="783482"/>
            <a:ext cx="6944320" cy="8720037"/>
          </a:xfrm>
          <a:custGeom>
            <a:avLst/>
            <a:gdLst/>
            <a:ahLst/>
            <a:cxnLst/>
            <a:rect r="r" b="b" t="t" l="l"/>
            <a:pathLst>
              <a:path h="8720037" w="6944320">
                <a:moveTo>
                  <a:pt x="0" y="0"/>
                </a:moveTo>
                <a:lnTo>
                  <a:pt x="6944320" y="0"/>
                </a:lnTo>
                <a:lnTo>
                  <a:pt x="6944320" y="8720036"/>
                </a:lnTo>
                <a:lnTo>
                  <a:pt x="0" y="872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9977">
            <a:off x="7144879" y="8640984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9977">
            <a:off x="8249541" y="9090310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9977">
            <a:off x="5993836" y="815969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3673" y="5021658"/>
            <a:ext cx="955072" cy="955072"/>
          </a:xfrm>
          <a:custGeom>
            <a:avLst/>
            <a:gdLst/>
            <a:ahLst/>
            <a:cxnLst/>
            <a:rect r="r" b="b" t="t" l="l"/>
            <a:pathLst>
              <a:path h="955072" w="955072">
                <a:moveTo>
                  <a:pt x="0" y="0"/>
                </a:moveTo>
                <a:lnTo>
                  <a:pt x="955072" y="0"/>
                </a:lnTo>
                <a:lnTo>
                  <a:pt x="955072" y="955072"/>
                </a:lnTo>
                <a:lnTo>
                  <a:pt x="0" y="9550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39225" y="2842645"/>
            <a:ext cx="620411" cy="620411"/>
          </a:xfrm>
          <a:custGeom>
            <a:avLst/>
            <a:gdLst/>
            <a:ahLst/>
            <a:cxnLst/>
            <a:rect r="r" b="b" t="t" l="l"/>
            <a:pathLst>
              <a:path h="620411" w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44619" y="7493957"/>
            <a:ext cx="620411" cy="620411"/>
          </a:xfrm>
          <a:custGeom>
            <a:avLst/>
            <a:gdLst/>
            <a:ahLst/>
            <a:cxnLst/>
            <a:rect r="r" b="b" t="t" l="l"/>
            <a:pathLst>
              <a:path h="620411" w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9977">
            <a:off x="6596205" y="953963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31603" y="8481479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2" y="0"/>
                </a:lnTo>
                <a:lnTo>
                  <a:pt x="899212" y="899211"/>
                </a:lnTo>
                <a:lnTo>
                  <a:pt x="0" y="8992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31603" y="7352270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59636" y="8796762"/>
            <a:ext cx="2777973" cy="706756"/>
            <a:chOff x="0" y="0"/>
            <a:chExt cx="731647" cy="1861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20" action="ppaction://hlinksldjump"/>
                </a:rPr>
                <a:t>Back to table of content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84600" y="2045162"/>
            <a:ext cx="5709870" cy="6158576"/>
            <a:chOff x="0" y="0"/>
            <a:chExt cx="7613160" cy="821143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7613160" cy="994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73"/>
                </a:lnSpc>
                <a:spcBef>
                  <a:spcPct val="0"/>
                </a:spcBef>
              </a:pPr>
              <a:r>
                <a:rPr lang="en-US" sz="4894">
                  <a:solidFill>
                    <a:srgbClr val="FF9925"/>
                  </a:solidFill>
                  <a:latin typeface="Open Sauce Medium"/>
                </a:rPr>
                <a:t>Conclusion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89228"/>
              <a:ext cx="7613160" cy="6822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48"/>
                </a:lnSpc>
              </a:pPr>
              <a:r>
                <a:rPr lang="en-US" sz="2463">
                  <a:solidFill>
                    <a:srgbClr val="272727"/>
                  </a:solidFill>
                  <a:latin typeface="Open Sauce Medium"/>
                </a:rPr>
                <a:t>Our Smart Parking System, using Arduino and sensors, envisions hassle-free, safe parking with fire detection. While our proof-of-concept is functional, challenges in accuracy and scalability exist. Future work may include wireless communication for real-time data, machine learning for optimal allocation, and addressing challenges for a more robust solution.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4328" y="-1139540"/>
            <a:ext cx="11299344" cy="6355881"/>
          </a:xfrm>
          <a:custGeom>
            <a:avLst/>
            <a:gdLst/>
            <a:ahLst/>
            <a:cxnLst/>
            <a:rect r="r" b="b" t="t" l="l"/>
            <a:pathLst>
              <a:path h="6355881" w="11299344">
                <a:moveTo>
                  <a:pt x="0" y="0"/>
                </a:moveTo>
                <a:lnTo>
                  <a:pt x="11299344" y="0"/>
                </a:lnTo>
                <a:lnTo>
                  <a:pt x="11299344" y="6355881"/>
                </a:lnTo>
                <a:lnTo>
                  <a:pt x="0" y="635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63582" y="-3082939"/>
            <a:ext cx="11705343" cy="8704519"/>
          </a:xfrm>
          <a:custGeom>
            <a:avLst/>
            <a:gdLst/>
            <a:ahLst/>
            <a:cxnLst/>
            <a:rect r="r" b="b" t="t" l="l"/>
            <a:pathLst>
              <a:path h="8704519" w="11705343">
                <a:moveTo>
                  <a:pt x="0" y="0"/>
                </a:moveTo>
                <a:lnTo>
                  <a:pt x="11705344" y="0"/>
                </a:lnTo>
                <a:lnTo>
                  <a:pt x="11705344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54539" y="2803029"/>
            <a:ext cx="13562933" cy="7483971"/>
          </a:xfrm>
          <a:custGeom>
            <a:avLst/>
            <a:gdLst/>
            <a:ahLst/>
            <a:cxnLst/>
            <a:rect r="r" b="b" t="t" l="l"/>
            <a:pathLst>
              <a:path h="7483971" w="13562933">
                <a:moveTo>
                  <a:pt x="0" y="0"/>
                </a:moveTo>
                <a:lnTo>
                  <a:pt x="13562933" y="0"/>
                </a:lnTo>
                <a:lnTo>
                  <a:pt x="13562933" y="7483971"/>
                </a:lnTo>
                <a:lnTo>
                  <a:pt x="0" y="748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74382" y="-682393"/>
            <a:ext cx="7790226" cy="7790226"/>
          </a:xfrm>
          <a:custGeom>
            <a:avLst/>
            <a:gdLst/>
            <a:ahLst/>
            <a:cxnLst/>
            <a:rect r="r" b="b" t="t" l="l"/>
            <a:pathLst>
              <a:path h="7790226" w="7790226">
                <a:moveTo>
                  <a:pt x="0" y="0"/>
                </a:moveTo>
                <a:lnTo>
                  <a:pt x="7790226" y="0"/>
                </a:lnTo>
                <a:lnTo>
                  <a:pt x="7790226" y="7790226"/>
                </a:lnTo>
                <a:lnTo>
                  <a:pt x="0" y="7790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811380"/>
            <a:ext cx="11141642" cy="8285330"/>
          </a:xfrm>
          <a:custGeom>
            <a:avLst/>
            <a:gdLst/>
            <a:ahLst/>
            <a:cxnLst/>
            <a:rect r="r" b="b" t="t" l="l"/>
            <a:pathLst>
              <a:path h="8285330" w="11141642">
                <a:moveTo>
                  <a:pt x="0" y="0"/>
                </a:moveTo>
                <a:lnTo>
                  <a:pt x="11141642" y="0"/>
                </a:lnTo>
                <a:lnTo>
                  <a:pt x="11141642" y="8285330"/>
                </a:lnTo>
                <a:lnTo>
                  <a:pt x="0" y="828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8518" y="1269320"/>
            <a:ext cx="10393977" cy="6046125"/>
            <a:chOff x="0" y="0"/>
            <a:chExt cx="13858635" cy="80615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73815"/>
              <a:ext cx="13858635" cy="7987685"/>
              <a:chOff x="0" y="0"/>
              <a:chExt cx="2737508" cy="15778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37508" cy="1577814"/>
              </a:xfrm>
              <a:custGeom>
                <a:avLst/>
                <a:gdLst/>
                <a:ahLst/>
                <a:cxnLst/>
                <a:rect r="r" b="b" t="t" l="l"/>
                <a:pathLst>
                  <a:path h="1577814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577814"/>
                    </a:lnTo>
                    <a:lnTo>
                      <a:pt x="0" y="1577814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737508" cy="16063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3858635" cy="867262"/>
              <a:chOff x="0" y="0"/>
              <a:chExt cx="2737508" cy="17131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37508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2737508">
                    <a:moveTo>
                      <a:pt x="0" y="0"/>
                    </a:moveTo>
                    <a:lnTo>
                      <a:pt x="2737508" y="0"/>
                    </a:lnTo>
                    <a:lnTo>
                      <a:pt x="2737508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737508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97542" y="246005"/>
              <a:ext cx="375253" cy="375253"/>
            </a:xfrm>
            <a:custGeom>
              <a:avLst/>
              <a:gdLst/>
              <a:ahLst/>
              <a:cxnLst/>
              <a:rect r="r" b="b" t="t" l="l"/>
              <a:pathLst>
                <a:path h="375253" w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863037" y="6275677"/>
            <a:ext cx="6475951" cy="2578606"/>
          </a:xfrm>
          <a:custGeom>
            <a:avLst/>
            <a:gdLst/>
            <a:ahLst/>
            <a:cxnLst/>
            <a:rect r="r" b="b" t="t" l="l"/>
            <a:pathLst>
              <a:path h="2578606" w="6475951">
                <a:moveTo>
                  <a:pt x="0" y="0"/>
                </a:moveTo>
                <a:lnTo>
                  <a:pt x="6475951" y="0"/>
                </a:lnTo>
                <a:lnTo>
                  <a:pt x="6475951" y="2578606"/>
                </a:lnTo>
                <a:lnTo>
                  <a:pt x="0" y="2578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462494" y="6595991"/>
            <a:ext cx="4757259" cy="134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72727"/>
                </a:solidFill>
                <a:latin typeface="Open Sauce"/>
              </a:rPr>
              <a:t>Team members;</a:t>
            </a:r>
          </a:p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72727"/>
                </a:solidFill>
                <a:latin typeface="Open Sauce"/>
              </a:rPr>
              <a:t>Reem - Haneen - Razan - Hajer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714821" y="2038401"/>
            <a:ext cx="2729757" cy="2124247"/>
          </a:xfrm>
          <a:custGeom>
            <a:avLst/>
            <a:gdLst/>
            <a:ahLst/>
            <a:cxnLst/>
            <a:rect r="r" b="b" t="t" l="l"/>
            <a:pathLst>
              <a:path h="2124247" w="2729757">
                <a:moveTo>
                  <a:pt x="0" y="0"/>
                </a:moveTo>
                <a:lnTo>
                  <a:pt x="2729757" y="0"/>
                </a:lnTo>
                <a:lnTo>
                  <a:pt x="2729757" y="2124247"/>
                </a:lnTo>
                <a:lnTo>
                  <a:pt x="0" y="2124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76822" y="5841608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72596" y="824309"/>
            <a:ext cx="566392" cy="566392"/>
          </a:xfrm>
          <a:custGeom>
            <a:avLst/>
            <a:gdLst/>
            <a:ahLst/>
            <a:cxnLst/>
            <a:rect r="r" b="b" t="t" l="l"/>
            <a:pathLst>
              <a:path h="566392" w="566392">
                <a:moveTo>
                  <a:pt x="0" y="0"/>
                </a:moveTo>
                <a:lnTo>
                  <a:pt x="566392" y="0"/>
                </a:lnTo>
                <a:lnTo>
                  <a:pt x="566392" y="566392"/>
                </a:lnTo>
                <a:lnTo>
                  <a:pt x="0" y="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01013" y="1825718"/>
            <a:ext cx="429190" cy="429190"/>
          </a:xfrm>
          <a:custGeom>
            <a:avLst/>
            <a:gdLst/>
            <a:ahLst/>
            <a:cxnLst/>
            <a:rect r="r" b="b" t="t" l="l"/>
            <a:pathLst>
              <a:path h="429190" w="429190">
                <a:moveTo>
                  <a:pt x="0" y="0"/>
                </a:moveTo>
                <a:lnTo>
                  <a:pt x="429190" y="0"/>
                </a:lnTo>
                <a:lnTo>
                  <a:pt x="429190" y="429190"/>
                </a:lnTo>
                <a:lnTo>
                  <a:pt x="0" y="429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72596" y="4697574"/>
            <a:ext cx="566392" cy="566392"/>
          </a:xfrm>
          <a:custGeom>
            <a:avLst/>
            <a:gdLst/>
            <a:ahLst/>
            <a:cxnLst/>
            <a:rect r="r" b="b" t="t" l="l"/>
            <a:pathLst>
              <a:path h="566392" w="566392">
                <a:moveTo>
                  <a:pt x="0" y="0"/>
                </a:moveTo>
                <a:lnTo>
                  <a:pt x="566392" y="0"/>
                </a:lnTo>
                <a:lnTo>
                  <a:pt x="566392" y="566392"/>
                </a:lnTo>
                <a:lnTo>
                  <a:pt x="0" y="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78716" y="3468930"/>
            <a:ext cx="8973579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50"/>
              </a:lnSpc>
            </a:pPr>
            <a:r>
              <a:rPr lang="en-US" sz="15000" spc="-375">
                <a:solidFill>
                  <a:srgbClr val="FFACC2"/>
                </a:solidFill>
                <a:latin typeface="Joint"/>
              </a:rPr>
              <a:t>THANK YOU!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026252" y="8034355"/>
            <a:ext cx="1598978" cy="1223945"/>
          </a:xfrm>
          <a:custGeom>
            <a:avLst/>
            <a:gdLst/>
            <a:ahLst/>
            <a:cxnLst/>
            <a:rect r="r" b="b" t="t" l="l"/>
            <a:pathLst>
              <a:path h="1223945" w="1598978">
                <a:moveTo>
                  <a:pt x="0" y="0"/>
                </a:moveTo>
                <a:lnTo>
                  <a:pt x="1598978" y="0"/>
                </a:lnTo>
                <a:lnTo>
                  <a:pt x="1598978" y="1223945"/>
                </a:lnTo>
                <a:lnTo>
                  <a:pt x="0" y="1223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06998" y="8034355"/>
            <a:ext cx="1598978" cy="1223945"/>
          </a:xfrm>
          <a:custGeom>
            <a:avLst/>
            <a:gdLst/>
            <a:ahLst/>
            <a:cxnLst/>
            <a:rect r="r" b="b" t="t" l="l"/>
            <a:pathLst>
              <a:path h="1223945" w="1598978">
                <a:moveTo>
                  <a:pt x="0" y="0"/>
                </a:moveTo>
                <a:lnTo>
                  <a:pt x="1598978" y="0"/>
                </a:lnTo>
                <a:lnTo>
                  <a:pt x="1598978" y="1223945"/>
                </a:lnTo>
                <a:lnTo>
                  <a:pt x="0" y="1223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78035" y="1549307"/>
            <a:ext cx="1137093" cy="1137093"/>
          </a:xfrm>
          <a:custGeom>
            <a:avLst/>
            <a:gdLst/>
            <a:ahLst/>
            <a:cxnLst/>
            <a:rect r="r" b="b" t="t" l="l"/>
            <a:pathLst>
              <a:path h="1137093" w="1137093">
                <a:moveTo>
                  <a:pt x="0" y="0"/>
                </a:moveTo>
                <a:lnTo>
                  <a:pt x="1137092" y="0"/>
                </a:lnTo>
                <a:lnTo>
                  <a:pt x="1137092" y="1137092"/>
                </a:lnTo>
                <a:lnTo>
                  <a:pt x="0" y="11370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3700" y="1177817"/>
            <a:ext cx="4310434" cy="2170891"/>
          </a:xfrm>
          <a:custGeom>
            <a:avLst/>
            <a:gdLst/>
            <a:ahLst/>
            <a:cxnLst/>
            <a:rect r="r" b="b" t="t" l="l"/>
            <a:pathLst>
              <a:path h="2170891" w="4310434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207635"/>
            <a:ext cx="6268760" cy="7871731"/>
          </a:xfrm>
          <a:custGeom>
            <a:avLst/>
            <a:gdLst/>
            <a:ahLst/>
            <a:cxnLst/>
            <a:rect r="r" b="b" t="t" l="l"/>
            <a:pathLst>
              <a:path h="7871731" w="6268760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2976" y="2946055"/>
            <a:ext cx="4063701" cy="2674654"/>
          </a:xfrm>
          <a:custGeom>
            <a:avLst/>
            <a:gdLst/>
            <a:ahLst/>
            <a:cxnLst/>
            <a:rect r="r" b="b" t="t" l="l"/>
            <a:pathLst>
              <a:path h="2674654" w="4063701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32976" y="6617584"/>
            <a:ext cx="4063701" cy="2977585"/>
          </a:xfrm>
          <a:custGeom>
            <a:avLst/>
            <a:gdLst/>
            <a:ahLst/>
            <a:cxnLst/>
            <a:rect r="r" b="b" t="t" l="l"/>
            <a:pathLst>
              <a:path h="2977585" w="4063701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38435" y="5442075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4134444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74445" y="9079365"/>
            <a:ext cx="569555" cy="569555"/>
          </a:xfrm>
          <a:custGeom>
            <a:avLst/>
            <a:gdLst/>
            <a:ahLst/>
            <a:cxnLst/>
            <a:rect r="r" b="b" t="t" l="l"/>
            <a:pathLst>
              <a:path h="569555" w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49385" y="1207635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67022" y="1207635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24452" y="8596289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74322" y="2946055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12515" y="3274309"/>
            <a:ext cx="4883597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TABLE OF 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4445" y="1959824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hlinkClick r:id="rId19" action="ppaction://hlinksldjump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32430" y="4050655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hlinkClick r:id="rId20" action="ppaction://hlinksldjump"/>
              </a:rPr>
              <a:t>HARDWARE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16520" y="6690786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hlinkClick r:id="rId21" action="ppaction://hlinksldjump"/>
              </a:rPr>
              <a:t>SOFTWARE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32430" y="7393714"/>
            <a:ext cx="3464793" cy="132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hlinkClick r:id="rId22" action="ppaction://hlinksldjump"/>
              </a:rPr>
              <a:t>RELATED WORK &amp; CONCLUSION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190684" y="7998153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90232" y="4956285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890232" y="9258300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89133" y="0"/>
            <a:ext cx="12198867" cy="4090285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0" y="27940"/>
              <a:ext cx="18883630" cy="916940"/>
            </a:xfrm>
            <a:custGeom>
              <a:avLst/>
              <a:gdLst/>
              <a:ahLst/>
              <a:cxnLst/>
              <a:rect r="r" b="b" t="t" l="l"/>
              <a:pathLst>
                <a:path h="916940" w="1888363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0" y="944880"/>
              <a:ext cx="1888363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363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blipFill>
              <a:blip r:embed="rId2"/>
              <a:stretch>
                <a:fillRect l="0" t="-213550" r="0" b="-21355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7500" y="299720"/>
              <a:ext cx="1515110" cy="369570"/>
            </a:xfrm>
            <a:custGeom>
              <a:avLst/>
              <a:gdLst/>
              <a:ahLst/>
              <a:cxnLst/>
              <a:rect r="r" b="b" t="t" l="l"/>
              <a:pathLst>
                <a:path h="369570" w="151511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9509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09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355573" y="4029284"/>
            <a:ext cx="11705343" cy="8704519"/>
          </a:xfrm>
          <a:custGeom>
            <a:avLst/>
            <a:gdLst/>
            <a:ahLst/>
            <a:cxnLst/>
            <a:rect r="r" b="b" t="t" l="l"/>
            <a:pathLst>
              <a:path h="8704519" w="11705343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2990" y="514350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58893" y="3910268"/>
            <a:ext cx="6376732" cy="6376732"/>
          </a:xfrm>
          <a:custGeom>
            <a:avLst/>
            <a:gdLst/>
            <a:ahLst/>
            <a:cxnLst/>
            <a:rect r="r" b="b" t="t" l="l"/>
            <a:pathLst>
              <a:path h="6376732" w="6376732">
                <a:moveTo>
                  <a:pt x="0" y="0"/>
                </a:moveTo>
                <a:lnTo>
                  <a:pt x="6376732" y="0"/>
                </a:lnTo>
                <a:lnTo>
                  <a:pt x="6376732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48802" y="-2945097"/>
            <a:ext cx="8687389" cy="6460259"/>
          </a:xfrm>
          <a:custGeom>
            <a:avLst/>
            <a:gdLst/>
            <a:ahLst/>
            <a:cxnLst/>
            <a:rect r="r" b="b" t="t" l="l"/>
            <a:pathLst>
              <a:path h="6460259" w="8687389">
                <a:moveTo>
                  <a:pt x="0" y="0"/>
                </a:moveTo>
                <a:lnTo>
                  <a:pt x="8687390" y="0"/>
                </a:lnTo>
                <a:lnTo>
                  <a:pt x="8687390" y="6460258"/>
                </a:lnTo>
                <a:lnTo>
                  <a:pt x="0" y="6460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9973" y="-354817"/>
            <a:ext cx="6376732" cy="6376732"/>
          </a:xfrm>
          <a:custGeom>
            <a:avLst/>
            <a:gdLst/>
            <a:ahLst/>
            <a:cxnLst/>
            <a:rect r="r" b="b" t="t" l="l"/>
            <a:pathLst>
              <a:path h="6376732" w="6376732">
                <a:moveTo>
                  <a:pt x="0" y="0"/>
                </a:moveTo>
                <a:lnTo>
                  <a:pt x="6376731" y="0"/>
                </a:lnTo>
                <a:lnTo>
                  <a:pt x="6376731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694997" y="1671624"/>
            <a:ext cx="12898006" cy="6943751"/>
            <a:chOff x="0" y="0"/>
            <a:chExt cx="17197341" cy="925833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73815"/>
              <a:ext cx="17197341" cy="9184520"/>
              <a:chOff x="0" y="0"/>
              <a:chExt cx="3397006" cy="18142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397006" cy="1814226"/>
              </a:xfrm>
              <a:custGeom>
                <a:avLst/>
                <a:gdLst/>
                <a:ahLst/>
                <a:cxnLst/>
                <a:rect r="r" b="b" t="t" l="l"/>
                <a:pathLst>
                  <a:path h="1814226" w="3397006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814226"/>
                    </a:lnTo>
                    <a:lnTo>
                      <a:pt x="0" y="1814226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3397006" cy="18428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7197341" cy="867262"/>
              <a:chOff x="0" y="0"/>
              <a:chExt cx="3397006" cy="1713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97006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3397006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3397006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97542" y="246005"/>
              <a:ext cx="375253" cy="375253"/>
            </a:xfrm>
            <a:custGeom>
              <a:avLst/>
              <a:gdLst/>
              <a:ahLst/>
              <a:cxnLst/>
              <a:rect r="r" b="b" t="t" l="l"/>
              <a:pathLst>
                <a:path h="375253" w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55013" y="7104256"/>
            <a:ext cx="2777973" cy="706756"/>
            <a:chOff x="0" y="0"/>
            <a:chExt cx="731647" cy="1861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3" action="ppaction://hlinksldjump"/>
                </a:rPr>
                <a:t>Back to table of Content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536952" y="6835273"/>
            <a:ext cx="430372" cy="430372"/>
          </a:xfrm>
          <a:custGeom>
            <a:avLst/>
            <a:gdLst/>
            <a:ahLst/>
            <a:cxnLst/>
            <a:rect r="r" b="b" t="t" l="l"/>
            <a:pathLst>
              <a:path h="430372" w="430372">
                <a:moveTo>
                  <a:pt x="0" y="0"/>
                </a:moveTo>
                <a:lnTo>
                  <a:pt x="430372" y="0"/>
                </a:lnTo>
                <a:lnTo>
                  <a:pt x="430372" y="430371"/>
                </a:lnTo>
                <a:lnTo>
                  <a:pt x="0" y="430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40703" y="6142123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729868" y="8778392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1" y="0"/>
                </a:lnTo>
                <a:lnTo>
                  <a:pt x="899211" y="899212"/>
                </a:lnTo>
                <a:lnTo>
                  <a:pt x="0" y="899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359248" y="2017874"/>
            <a:ext cx="1253742" cy="1217270"/>
          </a:xfrm>
          <a:custGeom>
            <a:avLst/>
            <a:gdLst/>
            <a:ahLst/>
            <a:cxnLst/>
            <a:rect r="r" b="b" t="t" l="l"/>
            <a:pathLst>
              <a:path h="1217270" w="1253742">
                <a:moveTo>
                  <a:pt x="0" y="0"/>
                </a:moveTo>
                <a:lnTo>
                  <a:pt x="1253742" y="0"/>
                </a:lnTo>
                <a:lnTo>
                  <a:pt x="1253742" y="1217270"/>
                </a:lnTo>
                <a:lnTo>
                  <a:pt x="0" y="12172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68213" y="6942811"/>
            <a:ext cx="722625" cy="1029647"/>
          </a:xfrm>
          <a:custGeom>
            <a:avLst/>
            <a:gdLst/>
            <a:ahLst/>
            <a:cxnLst/>
            <a:rect r="r" b="b" t="t" l="l"/>
            <a:pathLst>
              <a:path h="1029647" w="722625">
                <a:moveTo>
                  <a:pt x="0" y="0"/>
                </a:moveTo>
                <a:lnTo>
                  <a:pt x="722625" y="0"/>
                </a:lnTo>
                <a:lnTo>
                  <a:pt x="722625" y="1029647"/>
                </a:lnTo>
                <a:lnTo>
                  <a:pt x="0" y="10296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282243" y="4249396"/>
            <a:ext cx="9723514" cy="154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INTRODUCTION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3902061" y="3984207"/>
            <a:ext cx="854929" cy="854929"/>
          </a:xfrm>
          <a:custGeom>
            <a:avLst/>
            <a:gdLst/>
            <a:ahLst/>
            <a:cxnLst/>
            <a:rect r="r" b="b" t="t" l="l"/>
            <a:pathLst>
              <a:path h="854929" w="854929">
                <a:moveTo>
                  <a:pt x="0" y="0"/>
                </a:moveTo>
                <a:lnTo>
                  <a:pt x="854929" y="0"/>
                </a:lnTo>
                <a:lnTo>
                  <a:pt x="854929" y="854929"/>
                </a:lnTo>
                <a:lnTo>
                  <a:pt x="0" y="8549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23081" y="2803431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79238" y="1028700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101" y="783482"/>
            <a:ext cx="6944320" cy="8720037"/>
          </a:xfrm>
          <a:custGeom>
            <a:avLst/>
            <a:gdLst/>
            <a:ahLst/>
            <a:cxnLst/>
            <a:rect r="r" b="b" t="t" l="l"/>
            <a:pathLst>
              <a:path h="8720037" w="6944320">
                <a:moveTo>
                  <a:pt x="0" y="0"/>
                </a:moveTo>
                <a:lnTo>
                  <a:pt x="6944320" y="0"/>
                </a:lnTo>
                <a:lnTo>
                  <a:pt x="6944320" y="8720036"/>
                </a:lnTo>
                <a:lnTo>
                  <a:pt x="0" y="872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81327" y="8904922"/>
            <a:ext cx="2777973" cy="706756"/>
            <a:chOff x="0" y="0"/>
            <a:chExt cx="731647" cy="186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6" action="ppaction://hlinksldjump"/>
                </a:rPr>
                <a:t>Back to table of content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39977">
            <a:off x="7144879" y="8640984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39977">
            <a:off x="8249541" y="9090310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39977">
            <a:off x="5993836" y="815969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569975"/>
            <a:ext cx="955072" cy="955072"/>
          </a:xfrm>
          <a:custGeom>
            <a:avLst/>
            <a:gdLst/>
            <a:ahLst/>
            <a:cxnLst/>
            <a:rect r="r" b="b" t="t" l="l"/>
            <a:pathLst>
              <a:path h="955072" w="955072">
                <a:moveTo>
                  <a:pt x="0" y="0"/>
                </a:moveTo>
                <a:lnTo>
                  <a:pt x="955072" y="0"/>
                </a:lnTo>
                <a:lnTo>
                  <a:pt x="955072" y="955072"/>
                </a:lnTo>
                <a:lnTo>
                  <a:pt x="0" y="955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72700" y="3068423"/>
            <a:ext cx="620411" cy="620411"/>
          </a:xfrm>
          <a:custGeom>
            <a:avLst/>
            <a:gdLst/>
            <a:ahLst/>
            <a:cxnLst/>
            <a:rect r="r" b="b" t="t" l="l"/>
            <a:pathLst>
              <a:path h="620411" w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51481" y="6525047"/>
            <a:ext cx="620411" cy="620411"/>
          </a:xfrm>
          <a:custGeom>
            <a:avLst/>
            <a:gdLst/>
            <a:ahLst/>
            <a:cxnLst/>
            <a:rect r="r" b="b" t="t" l="l"/>
            <a:pathLst>
              <a:path h="620411" w="620411">
                <a:moveTo>
                  <a:pt x="0" y="0"/>
                </a:moveTo>
                <a:lnTo>
                  <a:pt x="620411" y="0"/>
                </a:lnTo>
                <a:lnTo>
                  <a:pt x="620411" y="620411"/>
                </a:lnTo>
                <a:lnTo>
                  <a:pt x="0" y="6204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39977">
            <a:off x="6596205" y="953963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98781" y="5148299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2" y="0"/>
                </a:lnTo>
                <a:lnTo>
                  <a:pt x="899212" y="899212"/>
                </a:lnTo>
                <a:lnTo>
                  <a:pt x="0" y="8992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98781" y="4019091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975075" y="1853747"/>
            <a:ext cx="5709870" cy="6138256"/>
            <a:chOff x="0" y="0"/>
            <a:chExt cx="7613160" cy="818434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613160" cy="994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73"/>
                </a:lnSpc>
                <a:spcBef>
                  <a:spcPct val="0"/>
                </a:spcBef>
              </a:pPr>
              <a:r>
                <a:rPr lang="en-US" sz="4894">
                  <a:solidFill>
                    <a:srgbClr val="FF9925"/>
                  </a:solidFill>
                  <a:latin typeface="Open Sauce Medium"/>
                </a:rPr>
                <a:t>Intro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70178"/>
              <a:ext cx="7613160" cy="681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04513" indent="-352257" lvl="1">
                <a:lnSpc>
                  <a:spcPts val="4568"/>
                </a:lnSpc>
                <a:buFont typeface="Arial"/>
                <a:buChar char="•"/>
              </a:pPr>
              <a:r>
                <a:rPr lang="en-US" sz="3263">
                  <a:solidFill>
                    <a:srgbClr val="272727"/>
                  </a:solidFill>
                  <a:latin typeface="Open Sauce Medium"/>
                </a:rPr>
                <a:t>Urbanization and increased vehicles strain parking efficiency, causing congestion. </a:t>
              </a:r>
            </a:p>
            <a:p>
              <a:pPr marL="704513" indent="-352257" lvl="1">
                <a:lnSpc>
                  <a:spcPts val="4568"/>
                </a:lnSpc>
                <a:buFont typeface="Arial"/>
                <a:buChar char="•"/>
              </a:pPr>
              <a:r>
                <a:rPr lang="en-US" sz="3263">
                  <a:solidFill>
                    <a:srgbClr val="272727"/>
                  </a:solidFill>
                  <a:latin typeface="Open Sauce Medium"/>
                </a:rPr>
                <a:t>Our solution, the 'Smart Parking System,' utilizes Arduino and sensors for an intelligent, safe parking solution.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61853"/>
            <a:ext cx="18288000" cy="10163175"/>
          </a:xfrm>
          <a:custGeom>
            <a:avLst/>
            <a:gdLst/>
            <a:ahLst/>
            <a:cxnLst/>
            <a:rect r="r" b="b" t="t" l="l"/>
            <a:pathLst>
              <a:path h="10163175" w="18288000">
                <a:moveTo>
                  <a:pt x="0" y="0"/>
                </a:moveTo>
                <a:lnTo>
                  <a:pt x="18288000" y="0"/>
                </a:lnTo>
                <a:lnTo>
                  <a:pt x="18288000" y="10163175"/>
                </a:lnTo>
                <a:lnTo>
                  <a:pt x="0" y="1016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55013" y="8904922"/>
            <a:ext cx="2777973" cy="706756"/>
            <a:chOff x="0" y="0"/>
            <a:chExt cx="731647" cy="186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4" action="ppaction://hlinksldjump"/>
                </a:rPr>
                <a:t>Back to table of content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2787" y="5743047"/>
            <a:ext cx="3505638" cy="4125251"/>
            <a:chOff x="0" y="0"/>
            <a:chExt cx="53962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5"/>
              <a:stretch>
                <a:fillRect l="-38367" t="0" r="-383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589574" y="408674"/>
            <a:ext cx="4219995" cy="4965868"/>
            <a:chOff x="0" y="0"/>
            <a:chExt cx="53962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6"/>
              <a:stretch>
                <a:fillRect l="-41634" t="0" r="-4163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0" y="2566168"/>
            <a:ext cx="3505638" cy="4125251"/>
            <a:chOff x="0" y="0"/>
            <a:chExt cx="53962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7"/>
              <a:stretch>
                <a:fillRect l="-37873" t="0" r="-37873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1489E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5962655" y="908248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66387" y="908248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8700" y="102870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652994" y="930603"/>
            <a:ext cx="982012" cy="982012"/>
          </a:xfrm>
          <a:custGeom>
            <a:avLst/>
            <a:gdLst/>
            <a:ahLst/>
            <a:cxnLst/>
            <a:rect r="r" b="b" t="t" l="l"/>
            <a:pathLst>
              <a:path h="982012" w="982012">
                <a:moveTo>
                  <a:pt x="0" y="0"/>
                </a:moveTo>
                <a:lnTo>
                  <a:pt x="982012" y="0"/>
                </a:lnTo>
                <a:lnTo>
                  <a:pt x="982012" y="982012"/>
                </a:lnTo>
                <a:lnTo>
                  <a:pt x="0" y="982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064231" y="5743047"/>
            <a:ext cx="3427183" cy="641818"/>
          </a:xfrm>
          <a:custGeom>
            <a:avLst/>
            <a:gdLst/>
            <a:ahLst/>
            <a:cxnLst/>
            <a:rect r="r" b="b" t="t" l="l"/>
            <a:pathLst>
              <a:path h="641818" w="3427183">
                <a:moveTo>
                  <a:pt x="0" y="0"/>
                </a:moveTo>
                <a:lnTo>
                  <a:pt x="3427183" y="0"/>
                </a:lnTo>
                <a:lnTo>
                  <a:pt x="3427183" y="641818"/>
                </a:lnTo>
                <a:lnTo>
                  <a:pt x="0" y="641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829030" y="4505147"/>
            <a:ext cx="869396" cy="869396"/>
          </a:xfrm>
          <a:custGeom>
            <a:avLst/>
            <a:gdLst/>
            <a:ahLst/>
            <a:cxnLst/>
            <a:rect r="r" b="b" t="t" l="l"/>
            <a:pathLst>
              <a:path h="869396" w="869396">
                <a:moveTo>
                  <a:pt x="0" y="0"/>
                </a:moveTo>
                <a:lnTo>
                  <a:pt x="869396" y="0"/>
                </a:lnTo>
                <a:lnTo>
                  <a:pt x="869396" y="869395"/>
                </a:lnTo>
                <a:lnTo>
                  <a:pt x="0" y="8693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344525" y="7805672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344525" y="8472482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069901" y="4142367"/>
            <a:ext cx="8148199" cy="2002265"/>
            <a:chOff x="0" y="0"/>
            <a:chExt cx="10864265" cy="266968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28575"/>
              <a:ext cx="10864265" cy="2047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sz="9999">
                  <a:solidFill>
                    <a:srgbClr val="FFACC2"/>
                  </a:solidFill>
                  <a:latin typeface="Joint"/>
                </a:rPr>
                <a:t>HARDWARE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2110041"/>
              <a:ext cx="10864265" cy="559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72727"/>
                  </a:solidFill>
                  <a:latin typeface="Open Sauce"/>
                </a:rPr>
                <a:t>Hardware used to make this project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857921" y="177632"/>
            <a:ext cx="4219995" cy="4965868"/>
            <a:chOff x="0" y="0"/>
            <a:chExt cx="53962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4"/>
              <a:stretch>
                <a:fillRect l="-8874" t="0" r="-887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005995" y="363377"/>
            <a:ext cx="4755278" cy="3571101"/>
            <a:chOff x="0" y="0"/>
            <a:chExt cx="845566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29889" r="0" b="-2988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2815186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54911" y="3688591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7"/>
                </a:lnTo>
                <a:lnTo>
                  <a:pt x="0" y="2962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248334" y="6112156"/>
            <a:ext cx="4775703" cy="4776658"/>
            <a:chOff x="0" y="0"/>
            <a:chExt cx="634873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8"/>
              <a:stretch>
                <a:fillRect l="0" t="-4402" r="0" b="-440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761273" y="7019047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9" action="ppaction://hlinksldjump"/>
                </a:rPr>
                <a:t>Back to table of content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276369" y="4782203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276369" y="5536523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472161" y="6201862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1" y="0"/>
                </a:lnTo>
                <a:lnTo>
                  <a:pt x="899211" y="899211"/>
                </a:lnTo>
                <a:lnTo>
                  <a:pt x="0" y="8992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8700" y="1028700"/>
            <a:ext cx="1083566" cy="1120228"/>
          </a:xfrm>
          <a:custGeom>
            <a:avLst/>
            <a:gdLst/>
            <a:ahLst/>
            <a:cxnLst/>
            <a:rect r="r" b="b" t="t" l="l"/>
            <a:pathLst>
              <a:path h="1120228" w="1083566">
                <a:moveTo>
                  <a:pt x="0" y="0"/>
                </a:moveTo>
                <a:lnTo>
                  <a:pt x="1083566" y="0"/>
                </a:lnTo>
                <a:lnTo>
                  <a:pt x="1083566" y="1120228"/>
                </a:lnTo>
                <a:lnTo>
                  <a:pt x="0" y="11202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613229" y="7917876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1" y="0"/>
                </a:lnTo>
                <a:lnTo>
                  <a:pt x="1107701" y="1107702"/>
                </a:lnTo>
                <a:lnTo>
                  <a:pt x="0" y="11077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3224213"/>
            <a:ext cx="5692230" cy="380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THE HARDWARE COMPONENTS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96397" y="4233592"/>
            <a:ext cx="33488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 Medium"/>
              </a:rPr>
              <a:t>1 breadboard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13670" y="8112386"/>
            <a:ext cx="33488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 Medium"/>
              </a:rPr>
              <a:t>3 ultrasonic distance sensors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140513" y="5027154"/>
            <a:ext cx="33488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 Medium"/>
              </a:rPr>
              <a:t>1 smoke sensor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857921" y="177632"/>
            <a:ext cx="4219995" cy="4965868"/>
            <a:chOff x="0" y="0"/>
            <a:chExt cx="53962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4"/>
              <a:stretch>
                <a:fillRect l="-8874" t="0" r="-887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005995" y="363377"/>
            <a:ext cx="4755278" cy="3571101"/>
            <a:chOff x="0" y="0"/>
            <a:chExt cx="845566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5"/>
              <a:stretch>
                <a:fillRect l="0" t="-29889" r="0" b="-2988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2815186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54911" y="3688591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7"/>
                </a:lnTo>
                <a:lnTo>
                  <a:pt x="0" y="2962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248334" y="6112156"/>
            <a:ext cx="4775703" cy="4776658"/>
            <a:chOff x="0" y="0"/>
            <a:chExt cx="634873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blipFill>
              <a:blip r:embed="rId8"/>
              <a:stretch>
                <a:fillRect l="0" t="-4402" r="0" b="-440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761273" y="7019047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276369" y="4782203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276369" y="5536523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72161" y="6201862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1" y="0"/>
                </a:lnTo>
                <a:lnTo>
                  <a:pt x="899211" y="899211"/>
                </a:lnTo>
                <a:lnTo>
                  <a:pt x="0" y="8992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1028700"/>
            <a:ext cx="1083566" cy="1120228"/>
          </a:xfrm>
          <a:custGeom>
            <a:avLst/>
            <a:gdLst/>
            <a:ahLst/>
            <a:cxnLst/>
            <a:rect r="r" b="b" t="t" l="l"/>
            <a:pathLst>
              <a:path h="1120228" w="1083566">
                <a:moveTo>
                  <a:pt x="0" y="0"/>
                </a:moveTo>
                <a:lnTo>
                  <a:pt x="1083566" y="0"/>
                </a:lnTo>
                <a:lnTo>
                  <a:pt x="1083566" y="1120228"/>
                </a:lnTo>
                <a:lnTo>
                  <a:pt x="0" y="11202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613229" y="7917876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1" y="0"/>
                </a:lnTo>
                <a:lnTo>
                  <a:pt x="1107701" y="1107702"/>
                </a:lnTo>
                <a:lnTo>
                  <a:pt x="0" y="11077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496397" y="4233592"/>
            <a:ext cx="33488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 Medium"/>
              </a:rPr>
              <a:t>1 Push button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07308" y="5160504"/>
            <a:ext cx="33488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 Medium"/>
              </a:rPr>
              <a:t>1 potentiometer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80465" y="8462202"/>
            <a:ext cx="33488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 Medium"/>
              </a:rPr>
              <a:t>1 Piezo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9" action="ppaction://hlinksldjump"/>
                </a:rPr>
                <a:t>Back to table of content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28700" y="3224213"/>
            <a:ext cx="5692230" cy="380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THE HARDWARE COMPONENTS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292891" y="1028700"/>
            <a:ext cx="10199183" cy="7659344"/>
            <a:chOff x="0" y="0"/>
            <a:chExt cx="845566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5910580"/>
              <a:ext cx="8425180" cy="424180"/>
            </a:xfrm>
            <a:custGeom>
              <a:avLst/>
              <a:gdLst/>
              <a:ahLst/>
              <a:cxnLst/>
              <a:rect r="r" b="b" t="t" l="l"/>
              <a:pathLst>
                <a:path h="424180" w="8425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240" y="15240"/>
              <a:ext cx="8425180" cy="6319520"/>
            </a:xfrm>
            <a:custGeom>
              <a:avLst/>
              <a:gdLst/>
              <a:ahLst/>
              <a:cxnLst/>
              <a:rect r="r" b="b" t="t" l="l"/>
              <a:pathLst>
                <a:path h="6319520" w="842518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40" y="637540"/>
              <a:ext cx="8425180" cy="5273040"/>
            </a:xfrm>
            <a:custGeom>
              <a:avLst/>
              <a:gdLst/>
              <a:ahLst/>
              <a:cxnLst/>
              <a:rect r="r" b="b" t="t" l="l"/>
              <a:pathLst>
                <a:path h="5273040" w="842518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blipFill>
              <a:blip r:embed="rId4"/>
              <a:stretch>
                <a:fillRect l="-80" t="0" r="-8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5660" cy="6348730"/>
            </a:xfrm>
            <a:custGeom>
              <a:avLst/>
              <a:gdLst/>
              <a:ahLst/>
              <a:cxnLst/>
              <a:rect r="r" b="b" t="t" l="l"/>
              <a:pathLst>
                <a:path h="6348730" w="845566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016435" y="6938320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9985" y="4616179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2" y="0"/>
                </a:lnTo>
                <a:lnTo>
                  <a:pt x="1107702" y="1107701"/>
                </a:lnTo>
                <a:lnTo>
                  <a:pt x="0" y="11077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8832" y="8101653"/>
            <a:ext cx="33488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9925"/>
                </a:solidFill>
                <a:latin typeface="Open Sauce"/>
              </a:rPr>
              <a:t>The circuit (turned off)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8904922"/>
            <a:ext cx="2777973" cy="706756"/>
            <a:chOff x="0" y="0"/>
            <a:chExt cx="731647" cy="186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11" action="ppaction://hlinksldjump"/>
                </a:rPr>
                <a:t>Back to table of content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61853"/>
            <a:ext cx="18288000" cy="10163175"/>
          </a:xfrm>
          <a:custGeom>
            <a:avLst/>
            <a:gdLst/>
            <a:ahLst/>
            <a:cxnLst/>
            <a:rect r="r" b="b" t="t" l="l"/>
            <a:pathLst>
              <a:path h="10163175" w="18288000">
                <a:moveTo>
                  <a:pt x="0" y="0"/>
                </a:moveTo>
                <a:lnTo>
                  <a:pt x="18288000" y="0"/>
                </a:lnTo>
                <a:lnTo>
                  <a:pt x="18288000" y="10163175"/>
                </a:lnTo>
                <a:lnTo>
                  <a:pt x="0" y="1016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55013" y="8904922"/>
            <a:ext cx="2777973" cy="706756"/>
            <a:chOff x="0" y="0"/>
            <a:chExt cx="731647" cy="186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 u="sng">
                  <a:solidFill>
                    <a:srgbClr val="272727"/>
                  </a:solidFill>
                  <a:latin typeface="Open Sauce Medium"/>
                  <a:hlinkClick r:id="rId4" action="ppaction://hlinksldjump"/>
                </a:rPr>
                <a:t>Back to table of content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2787" y="5743047"/>
            <a:ext cx="3505638" cy="4125251"/>
            <a:chOff x="0" y="0"/>
            <a:chExt cx="53962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5"/>
              <a:stretch>
                <a:fillRect l="-38367" t="0" r="-383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EEF9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589574" y="408674"/>
            <a:ext cx="4219995" cy="4965868"/>
            <a:chOff x="0" y="0"/>
            <a:chExt cx="53962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6"/>
              <a:stretch>
                <a:fillRect l="-38533" t="0" r="-38533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0" y="2566168"/>
            <a:ext cx="3505638" cy="4125251"/>
            <a:chOff x="0" y="0"/>
            <a:chExt cx="53962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7"/>
              <a:stretch>
                <a:fillRect l="-38700" t="0" r="-3870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1489E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5962655" y="908248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66387" y="908248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8700" y="102870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652994" y="930603"/>
            <a:ext cx="982012" cy="982012"/>
          </a:xfrm>
          <a:custGeom>
            <a:avLst/>
            <a:gdLst/>
            <a:ahLst/>
            <a:cxnLst/>
            <a:rect r="r" b="b" t="t" l="l"/>
            <a:pathLst>
              <a:path h="982012" w="982012">
                <a:moveTo>
                  <a:pt x="0" y="0"/>
                </a:moveTo>
                <a:lnTo>
                  <a:pt x="982012" y="0"/>
                </a:lnTo>
                <a:lnTo>
                  <a:pt x="982012" y="982012"/>
                </a:lnTo>
                <a:lnTo>
                  <a:pt x="0" y="982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064231" y="5743047"/>
            <a:ext cx="3427183" cy="641818"/>
          </a:xfrm>
          <a:custGeom>
            <a:avLst/>
            <a:gdLst/>
            <a:ahLst/>
            <a:cxnLst/>
            <a:rect r="r" b="b" t="t" l="l"/>
            <a:pathLst>
              <a:path h="641818" w="3427183">
                <a:moveTo>
                  <a:pt x="0" y="0"/>
                </a:moveTo>
                <a:lnTo>
                  <a:pt x="3427183" y="0"/>
                </a:lnTo>
                <a:lnTo>
                  <a:pt x="3427183" y="641818"/>
                </a:lnTo>
                <a:lnTo>
                  <a:pt x="0" y="641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829030" y="4505147"/>
            <a:ext cx="869396" cy="869396"/>
          </a:xfrm>
          <a:custGeom>
            <a:avLst/>
            <a:gdLst/>
            <a:ahLst/>
            <a:cxnLst/>
            <a:rect r="r" b="b" t="t" l="l"/>
            <a:pathLst>
              <a:path h="869396" w="869396">
                <a:moveTo>
                  <a:pt x="0" y="0"/>
                </a:moveTo>
                <a:lnTo>
                  <a:pt x="869396" y="0"/>
                </a:lnTo>
                <a:lnTo>
                  <a:pt x="869396" y="869395"/>
                </a:lnTo>
                <a:lnTo>
                  <a:pt x="0" y="8693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344525" y="7805672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344525" y="8472482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7"/>
                </a:lnTo>
                <a:lnTo>
                  <a:pt x="0" y="4830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069901" y="4113792"/>
            <a:ext cx="8148199" cy="154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</a:pPr>
            <a:r>
              <a:rPr lang="en-US" sz="9999">
                <a:solidFill>
                  <a:srgbClr val="FFACC2"/>
                </a:solidFill>
                <a:latin typeface="Joint"/>
              </a:rPr>
              <a:t>SOFTWARE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DAF2r8AzwnA</dc:identifier>
  <dcterms:modified xsi:type="dcterms:W3CDTF">2011-08-01T06:04:30Z</dcterms:modified>
  <cp:revision>1</cp:revision>
  <dc:title>CS4111_project_presentation</dc:title>
</cp:coreProperties>
</file>